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99" r:id="rId34"/>
    <p:sldId id="277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298" r:id="rId46"/>
    <p:sldId id="321" r:id="rId47"/>
    <p:sldId id="322" r:id="rId4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4T11:03:08.779" idx="1">
    <p:pos x="10" y="10"/>
    <p:text>OSOBNIM IMENIMA ILI IMENIMA I PREZIMENIMA? KOD C NEMA IMENA U ODGOVORU....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4T11:04:43.531" idx="2">
    <p:pos x="10" y="10"/>
    <p:text>PRONAĆI VIDEO ILI PJESMU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4T11:15:33.309" idx="3">
    <p:pos x="6697" y="1868"/>
    <p:text>UBACITI VIDEO - HAKA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447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3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6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74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43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10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920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66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00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782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97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3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709" y="4682609"/>
            <a:ext cx="9144000" cy="965113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ADVENTSKI KVIZ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036" y="5763671"/>
            <a:ext cx="9144000" cy="521075"/>
          </a:xfrm>
        </p:spPr>
        <p:txBody>
          <a:bodyPr/>
          <a:lstStyle/>
          <a:p>
            <a:r>
              <a:rPr lang="hr-H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7. I 8. RAZREDE</a:t>
            </a:r>
          </a:p>
        </p:txBody>
      </p:sp>
      <p:pic>
        <p:nvPicPr>
          <p:cNvPr id="8" name="Slika 7" descr="Slika na kojoj se prikazuje Božić, svijeća, božićni ukras, ukras&#10;&#10;Opis je automatski generiran">
            <a:extLst>
              <a:ext uri="{FF2B5EF4-FFF2-40B4-BE49-F238E27FC236}">
                <a16:creationId xmlns:a16="http://schemas.microsoft.com/office/drawing/2014/main" id="{F7746AA2-6488-4C4A-A81C-3EEB42430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47" y="2615045"/>
            <a:ext cx="2028284" cy="1877601"/>
          </a:xfrm>
          <a:prstGeom prst="rect">
            <a:avLst/>
          </a:prstGeom>
        </p:spPr>
      </p:pic>
      <p:pic>
        <p:nvPicPr>
          <p:cNvPr id="10" name="Slika 9" descr="Slika na kojoj se prikazuje igračka, lutka, pod, sisavac&#10;&#10;Opis je automatski generiran">
            <a:extLst>
              <a:ext uri="{FF2B5EF4-FFF2-40B4-BE49-F238E27FC236}">
                <a16:creationId xmlns:a16="http://schemas.microsoft.com/office/drawing/2014/main" id="{E936A288-B876-424B-9C43-8D09BC34E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69" y="2598848"/>
            <a:ext cx="2090385" cy="1587670"/>
          </a:xfrm>
          <a:prstGeom prst="rect">
            <a:avLst/>
          </a:prstGeom>
        </p:spPr>
      </p:pic>
      <p:pic>
        <p:nvPicPr>
          <p:cNvPr id="18" name="Slika 17" descr="Slika na kojoj se prikazuje u dvorani, staklo, crveno, staklenka&#10;&#10;Opis je automatski generiran">
            <a:extLst>
              <a:ext uri="{FF2B5EF4-FFF2-40B4-BE49-F238E27FC236}">
                <a16:creationId xmlns:a16="http://schemas.microsoft.com/office/drawing/2014/main" id="{BDE77FD3-29B9-4BDB-80E0-CABCDC1B2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7" y="2571271"/>
            <a:ext cx="1182576" cy="2513718"/>
          </a:xfrm>
          <a:prstGeom prst="rect">
            <a:avLst/>
          </a:prstGeom>
        </p:spPr>
      </p:pic>
      <p:pic>
        <p:nvPicPr>
          <p:cNvPr id="24" name="Slika 23" descr="Slika na kojoj se prikazuje krug, tirkizno, drveno, plavo&#10;&#10;Opis je automatski generiran">
            <a:extLst>
              <a:ext uri="{FF2B5EF4-FFF2-40B4-BE49-F238E27FC236}">
                <a16:creationId xmlns:a16="http://schemas.microsoft.com/office/drawing/2014/main" id="{E489AEFD-1174-4F5E-80C2-50D95EC90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4" y="567654"/>
            <a:ext cx="1645926" cy="1702116"/>
          </a:xfrm>
          <a:prstGeom prst="rect">
            <a:avLst/>
          </a:prstGeom>
        </p:spPr>
      </p:pic>
      <p:pic>
        <p:nvPicPr>
          <p:cNvPr id="26" name="Slika 25" descr="Slika na kojoj se prikazuje prirodni materijal, umjetničko djelo, rukotvorina&#10;&#10;Opis je automatski generiran">
            <a:extLst>
              <a:ext uri="{FF2B5EF4-FFF2-40B4-BE49-F238E27FC236}">
                <a16:creationId xmlns:a16="http://schemas.microsoft.com/office/drawing/2014/main" id="{22E41465-A2B4-4080-AF2B-48B6C42C9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74" y="567654"/>
            <a:ext cx="1734255" cy="1739859"/>
          </a:xfrm>
          <a:prstGeom prst="rect">
            <a:avLst/>
          </a:prstGeom>
        </p:spPr>
      </p:pic>
      <p:pic>
        <p:nvPicPr>
          <p:cNvPr id="28" name="Slika 27" descr="Slika na kojoj se prikazuje uzorak, tekstil, obrt, pod&#10;&#10;Opis je automatski generiran">
            <a:extLst>
              <a:ext uri="{FF2B5EF4-FFF2-40B4-BE49-F238E27FC236}">
                <a16:creationId xmlns:a16="http://schemas.microsoft.com/office/drawing/2014/main" id="{84129AE2-43EF-4947-BAC4-2C7F998228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8" y="559693"/>
            <a:ext cx="1714872" cy="1710077"/>
          </a:xfrm>
          <a:prstGeom prst="rect">
            <a:avLst/>
          </a:prstGeom>
        </p:spPr>
      </p:pic>
      <p:pic>
        <p:nvPicPr>
          <p:cNvPr id="30" name="Slika 29" descr="Slika na kojoj se prikazuje obrt, Kreativne umjetnosti, u dvorani, crveno&#10;&#10;Opis je automatski generiran">
            <a:extLst>
              <a:ext uri="{FF2B5EF4-FFF2-40B4-BE49-F238E27FC236}">
                <a16:creationId xmlns:a16="http://schemas.microsoft.com/office/drawing/2014/main" id="{1E1B4760-B798-410C-BBE0-36820C4CF5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61" y="565372"/>
            <a:ext cx="1721444" cy="1714440"/>
          </a:xfrm>
          <a:prstGeom prst="rect">
            <a:avLst/>
          </a:prstGeom>
        </p:spPr>
      </p:pic>
      <p:pic>
        <p:nvPicPr>
          <p:cNvPr id="32" name="Slika 31" descr="Slika na kojoj se prikazuje papir, papirnati proizvod, obrt, Ukrasni papir&#10;&#10;Opis je automatski generiran">
            <a:extLst>
              <a:ext uri="{FF2B5EF4-FFF2-40B4-BE49-F238E27FC236}">
                <a16:creationId xmlns:a16="http://schemas.microsoft.com/office/drawing/2014/main" id="{EAA75034-5A55-4CF6-9C5D-4FD88F1DE4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20" y="567654"/>
            <a:ext cx="1282040" cy="1803983"/>
          </a:xfrm>
          <a:prstGeom prst="rect">
            <a:avLst/>
          </a:prstGeom>
        </p:spPr>
      </p:pic>
      <p:pic>
        <p:nvPicPr>
          <p:cNvPr id="34" name="Slika 33" descr="Slika na kojoj se prikazuje Staklenka, Spremnici za skladištenje hrane, poklopac, pokloni za goste na vjenčanju&#10;&#10;Opis je automatski generiran">
            <a:extLst>
              <a:ext uri="{FF2B5EF4-FFF2-40B4-BE49-F238E27FC236}">
                <a16:creationId xmlns:a16="http://schemas.microsoft.com/office/drawing/2014/main" id="{774D6C95-A58D-4D29-9DDF-41F96A497E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47" y="2571271"/>
            <a:ext cx="1721444" cy="1908676"/>
          </a:xfrm>
          <a:prstGeom prst="rect">
            <a:avLst/>
          </a:prstGeom>
        </p:spPr>
      </p:pic>
      <p:pic>
        <p:nvPicPr>
          <p:cNvPr id="36" name="Slika 35" descr="Slika na kojoj se prikazuje obrt, modni dodatak, vijenac, ogrlica&#10;&#10;Opis je automatski generiran">
            <a:extLst>
              <a:ext uri="{FF2B5EF4-FFF2-40B4-BE49-F238E27FC236}">
                <a16:creationId xmlns:a16="http://schemas.microsoft.com/office/drawing/2014/main" id="{B9DA89A2-7A3C-478A-BE84-361D275BB1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9" y="2630375"/>
            <a:ext cx="1276811" cy="1901537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469A944B-2086-4A7E-BDC7-B802CD1F67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44" y="567919"/>
            <a:ext cx="1721443" cy="1803718"/>
          </a:xfrm>
          <a:prstGeom prst="rect">
            <a:avLst/>
          </a:prstGeom>
        </p:spPr>
      </p:pic>
      <p:pic>
        <p:nvPicPr>
          <p:cNvPr id="42" name="Slika 41" descr="Slika na kojoj se prikazuje Božić, božićno drvce, božićni ukras, keks&#10;&#10;Opis je automatski generiran">
            <a:extLst>
              <a:ext uri="{FF2B5EF4-FFF2-40B4-BE49-F238E27FC236}">
                <a16:creationId xmlns:a16="http://schemas.microsoft.com/office/drawing/2014/main" id="{7E5F5F1F-BFBE-4E2B-A04A-884195C13B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53" y="2630375"/>
            <a:ext cx="1282040" cy="18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9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57FE74C-8AB4-42EF-8E6C-7843C4CCC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r="1082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hr-HR" sz="2800" dirty="0"/>
              <a:t>1. SERIJA – PITANJE 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4000" dirty="0"/>
              <a:t>KOJA BOJA POVEZUJE POPIS UGROŽENIH VRSTA, ZAŠTIĆENU VRSTU KORALJA U JADRANSKOME MORU I KRVNE STANICE?</a:t>
            </a:r>
          </a:p>
        </p:txBody>
      </p:sp>
    </p:spTree>
    <p:extLst>
      <p:ext uri="{BB962C8B-B14F-4D97-AF65-F5344CB8AC3E}">
        <p14:creationId xmlns:p14="http://schemas.microsoft.com/office/powerpoint/2010/main" val="80791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hr-HR" sz="2800" dirty="0"/>
              <a:t>1. SERIJA – PITANJE 10: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ZBOG OVE OBAVEZE SVEĆENICI, REDOVNICE I REDOVNICI SE NE UDAJU/ŽENE. TO JE…</a:t>
            </a:r>
            <a:endParaRPr lang="hr-HR" sz="4000" dirty="0"/>
          </a:p>
        </p:txBody>
      </p:sp>
      <p:pic>
        <p:nvPicPr>
          <p:cNvPr id="6" name="Slika 5" descr="Slika na kojoj se prikazuje obrt, Kreativne umjetnosti, u dvorani, crveno&#10;&#10;Opis je automatski generiran">
            <a:extLst>
              <a:ext uri="{FF2B5EF4-FFF2-40B4-BE49-F238E27FC236}">
                <a16:creationId xmlns:a16="http://schemas.microsoft.com/office/drawing/2014/main" id="{48EDB5E4-8855-4DC8-A1E8-C3EDAD130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526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6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 dirty="0"/>
              <a:t>K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 1. SERIJE…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9107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 dirty="0"/>
              <a:t>TOČNI ODGOVORI:</a:t>
            </a:r>
          </a:p>
        </p:txBody>
      </p:sp>
    </p:spTree>
    <p:extLst>
      <p:ext uri="{BB962C8B-B14F-4D97-AF65-F5344CB8AC3E}">
        <p14:creationId xmlns:p14="http://schemas.microsoft.com/office/powerpoint/2010/main" val="171027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ŠTO SU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LUZITANIZMI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hr-HR" sz="4000" dirty="0"/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riječi posuđene iz portugalskoga jezika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6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IME RAZLOMKA ČIJI NAZIVNIK JE 1000?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335773" y="4272032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promil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7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OGLAS VELIKOGA FORMATA IZLOŽEN NA JAVNOME MJESTU NAZIVA SE?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304242" y="4272033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plakat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BEČ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BERLIN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BERN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GLAVNI SU GRADOVI EUROPSKIH DRŽAVA U KOJIMA JE NJEMAČKI JEDINI ILI JEDAN OD SLUŽBENIH JEZIKA. </a:t>
            </a:r>
          </a:p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KOJI GLAVNI EUROPSKI GRAD NEDOSTAJE</a:t>
            </a:r>
            <a:r>
              <a:rPr lang="hr-HR" sz="4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Vaduz (Lihtenštajn)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4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S KOJE DVIJE JUŽNOAMERIČKE DRŽAVE BRAZIL               NE GRANIČI?	</a:t>
            </a:r>
            <a:endParaRPr lang="hr-HR" sz="4000" dirty="0"/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Ekvador i Čile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24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492"/>
            <a:ext cx="10515600" cy="40284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DOPUNI PREZIMENIMA </a:t>
            </a:r>
            <a:r>
              <a:rPr lang="hr-HR" sz="4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OČEVA:</a:t>
            </a:r>
            <a:endParaRPr lang="hr-H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OTAC HRVATSKE KNJIŽEVNOSTI	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OTAC ATOMSKE BOMBE		</a:t>
            </a:r>
            <a:endParaRPr lang="hr-H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OTAC SUVREMENE KEMIJE 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OTAC NEVERE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406400" y="5394960"/>
            <a:ext cx="11531600" cy="110440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</a:rPr>
              <a:t>a) MARULIĆ, b) OPPENHEIMER, c) LAVOISIER, d) RIMAC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5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0" y="1137435"/>
            <a:ext cx="4614126" cy="798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1. SERIJA – PITANJE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40" y="2694563"/>
            <a:ext cx="4614126" cy="1682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000" dirty="0"/>
              <a:t>ŠTO SU </a:t>
            </a:r>
            <a:r>
              <a:rPr lang="en-US" sz="4000" b="1" dirty="0"/>
              <a:t>LUZITANIZMI</a:t>
            </a:r>
            <a:r>
              <a:rPr lang="en-US" sz="4000" dirty="0"/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F8E4DB-0C0A-979B-A5C2-F51357DE0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 descr="Slika na kojoj se prikazuje modni dodatak, u dvorani, crveno, pod&#10;&#10;Opis je automatski generiran">
            <a:extLst>
              <a:ext uri="{FF2B5EF4-FFF2-40B4-BE49-F238E27FC236}">
                <a16:creationId xmlns:a16="http://schemas.microsoft.com/office/drawing/2014/main" id="{05D5C91E-DE35-46FD-9B94-39C4C113F2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5893" b="3"/>
          <a:stretch/>
        </p:blipFill>
        <p:spPr>
          <a:xfrm>
            <a:off x="6304409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46AB99C8-D0F6-4389-9D4E-B3B17F1A91DE}"/>
              </a:ext>
            </a:extLst>
          </p:cNvPr>
          <p:cNvSpPr/>
          <p:nvPr/>
        </p:nvSpPr>
        <p:spPr>
          <a:xfrm>
            <a:off x="798440" y="671209"/>
            <a:ext cx="1010905" cy="352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606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NAZIV a) IZVOĐAČA b) PJESME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a) WHAM!, b) LAST CHRISTMAS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59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8: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KOLIKO STAKLENIH BOCA OD 1 LITRE NAM JE POTREBNO ZA SPREMANJE 45 KG MEDA?</a:t>
            </a:r>
          </a:p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(GUSTOĆA MEDA IZNOSI 1.5 G/CM3)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 boca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5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KOJA BOJA POVEZUJE POPIS UGROŽENIH VRSTA, ZAŠTIĆENU VRSTU KORALJA U JADRANSKOME MORU I KRVNE STANICE?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crvena</a:t>
            </a:r>
            <a:r>
              <a:rPr lang="hr-H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6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10: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ZBOG OVE OBAVEZE SVEĆENICI, REDOVNICE I REDOVNICI SE NE UDAJU/ŽENE. TO JE…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celibat</a:t>
            </a:r>
            <a:r>
              <a:rPr lang="hr-H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09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298876"/>
          </a:xfrm>
        </p:spPr>
        <p:txBody>
          <a:bodyPr>
            <a:normAutofit/>
          </a:bodyPr>
          <a:lstStyle/>
          <a:p>
            <a:r>
              <a:rPr lang="hr-HR" sz="2800" dirty="0"/>
              <a:t>2. SERIJA – PITANJE 11: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KOJI NAJRANIJI DATUM MOŽEMO UPOTRIJEBITI U EXCELU? </a:t>
            </a:r>
            <a:endParaRPr lang="hr-HR" sz="4000" dirty="0"/>
          </a:p>
        </p:txBody>
      </p:sp>
      <p:pic>
        <p:nvPicPr>
          <p:cNvPr id="6" name="Slika 5" descr="Slika na kojoj se prikazuje papir, papirnati proizvod, obrt, Ukrasni papir&#10;&#10;Opis je automatski generiran">
            <a:extLst>
              <a:ext uri="{FF2B5EF4-FFF2-40B4-BE49-F238E27FC236}">
                <a16:creationId xmlns:a16="http://schemas.microsoft.com/office/drawing/2014/main" id="{D7728E88-7883-464C-8E6E-E94299D2F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89380" y="1069398"/>
            <a:ext cx="3370758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04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6697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2. SERIJA – PITANJE 12: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60706"/>
            <a:ext cx="4620584" cy="4292472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sz="4000" dirty="0"/>
              <a:t>NARCISE I PORILUK SIMBOLI SU KOJEG DIJELA UJEDINJENOGA KRALJEVSTVA? </a:t>
            </a:r>
            <a:endParaRPr lang="en-US" sz="4000" dirty="0">
              <a:effectLst/>
            </a:endParaRPr>
          </a:p>
        </p:txBody>
      </p:sp>
      <p:pic>
        <p:nvPicPr>
          <p:cNvPr id="6" name="Slika 5" descr="Slika na kojoj se prikazuje igračka, šešir, šešir za zabavu, lutka&#10;&#10;Opis je automatski generiran">
            <a:extLst>
              <a:ext uri="{FF2B5EF4-FFF2-40B4-BE49-F238E27FC236}">
                <a16:creationId xmlns:a16="http://schemas.microsoft.com/office/drawing/2014/main" id="{B2A5B44E-E038-40FB-8096-85933942E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3" b="2994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1178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2092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NAVEDI NAZIV TRADICIONALNOGA MAORSKOGA PLESA KOJIM NOVOZELANDSKA RAGBI MOMČAD (ALL BLACKS) ZAPOČINJE SVOJE UTAKMICE. </a:t>
            </a:r>
            <a:endParaRPr lang="hr-HR" sz="4000" dirty="0"/>
          </a:p>
        </p:txBody>
      </p:sp>
      <p:pic>
        <p:nvPicPr>
          <p:cNvPr id="2050" name="Picture 2" descr="Rugby : le haka des All Blacks a-t-il un effet dopant sur le mental des ...">
            <a:extLst>
              <a:ext uri="{FF2B5EF4-FFF2-40B4-BE49-F238E27FC236}">
                <a16:creationId xmlns:a16="http://schemas.microsoft.com/office/drawing/2014/main" id="{00AC29AD-C2E3-4667-991A-96AC8C03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8017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20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7509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2. SERIJA – PITANJE 14: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339" y="1661095"/>
            <a:ext cx="3734014" cy="45476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/>
              <a:t>IMPROVIZACIJA JE OSNOVNA ZNAČAJKA KOJE VRSTE GLAZBE?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Božić, božićno drvce, božićni ukras, keks&#10;&#10;Opis je automatski generiran">
            <a:extLst>
              <a:ext uri="{FF2B5EF4-FFF2-40B4-BE49-F238E27FC236}">
                <a16:creationId xmlns:a16="http://schemas.microsoft.com/office/drawing/2014/main" id="{EB471CDF-5F39-47F5-A282-6E48743E9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1" b="128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995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41" y="1859716"/>
            <a:ext cx="8079917" cy="48287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OVA POZNATA HRVATSKA TENISAČICA, ROĐENA U DUBROVNIKU, USPJEŠNO JE POLAZILA VIŠE RAZREDE NAŠE ŠKOLE. NAJBOLJI PLASMAN NA WTA LJESTVICI BIO JOJ JE 20. MJESTO 2017. GODINE. ONA JE… </a:t>
            </a:r>
            <a:endParaRPr lang="hr-HR" sz="4000" dirty="0"/>
          </a:p>
        </p:txBody>
      </p:sp>
      <p:pic>
        <p:nvPicPr>
          <p:cNvPr id="1026" name="Picture 2" descr="Ana Konjuh - Default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247" y="1948871"/>
            <a:ext cx="2504498" cy="33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39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890"/>
            <a:ext cx="10515600" cy="4849091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PRVI SE PAMTE…</a:t>
            </a:r>
            <a:endParaRPr lang="hr-H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PRVI AMERIČKI PREDSJEDNIK AFROAMERIKANAC 	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PRVA HRVATSKA NOVINARKA, AUTORICA </a:t>
            </a:r>
            <a:r>
              <a:rPr lang="hr-HR" sz="4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GRIČKE VJEŠTICE	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PRVI PREDSJEDNIK RH 		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PRVI PROGOVORIO HRVATSKIM JEZIKOM U SABORU 1843. GODINE 	</a:t>
            </a:r>
          </a:p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00713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1. SERIJA – PITANJE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/>
              <a:t>IME RAZLOMKA ČIJI NAZIVNIK JE 1000?</a:t>
            </a:r>
          </a:p>
        </p:txBody>
      </p:sp>
      <p:pic>
        <p:nvPicPr>
          <p:cNvPr id="6" name="Slika 5" descr="Slika na kojoj se prikazuje uzorak, tekstil, obrt, pod&#10;&#10;Opis je automatski generiran">
            <a:extLst>
              <a:ext uri="{FF2B5EF4-FFF2-40B4-BE49-F238E27FC236}">
                <a16:creationId xmlns:a16="http://schemas.microsoft.com/office/drawing/2014/main" id="{709A24CA-98E2-4AF5-8FEA-20297E98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r="19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732712D-98D3-43A4-923B-C003BAE93557}"/>
              </a:ext>
            </a:extLst>
          </p:cNvPr>
          <p:cNvSpPr/>
          <p:nvPr/>
        </p:nvSpPr>
        <p:spPr>
          <a:xfrm>
            <a:off x="798440" y="671209"/>
            <a:ext cx="1010905" cy="352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917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6308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2. SERIJA – PITANJE 17: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02340"/>
            <a:ext cx="4620584" cy="43508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/>
              <a:t>ČIME ZAVRŠAVA PROBAVNI SUSTAV PTICA?</a:t>
            </a:r>
            <a:r>
              <a:rPr lang="en-US" sz="4000" dirty="0">
                <a:effectLst/>
              </a:rPr>
              <a:t>	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6" name="Slika 5" descr="Slika na kojoj se prikazuje prirodni materijal, umjetničko djelo, rukotvorina&#10;&#10;Opis je automatski generiran">
            <a:extLst>
              <a:ext uri="{FF2B5EF4-FFF2-40B4-BE49-F238E27FC236}">
                <a16:creationId xmlns:a16="http://schemas.microsoft.com/office/drawing/2014/main" id="{B011CFF3-7C4A-472B-BD56-ADB76BBAE6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868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2524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14 attributes of Christmas — Krigor Stud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870288"/>
          </a:xfrm>
        </p:spPr>
        <p:txBody>
          <a:bodyPr>
            <a:normAutofit/>
          </a:bodyPr>
          <a:lstStyle/>
          <a:p>
            <a:r>
              <a:rPr lang="hr-HR" sz="2800" dirty="0"/>
              <a:t>2. SERIJA – PITANJE 18: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5413"/>
            <a:ext cx="4220183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AKO ĆETE VOLJENU OSOBU U BOŽIĆNO VRIJEME POLJUBITI ISPOD OVE BILJKE, VJERUJE SE DA ĆETE SE VOLJETI ZAUVIJEK. IME BILJKE JE… 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535084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i="1" dirty="0">
                <a:latin typeface="Calibri" panose="020F0502020204030204" pitchFamily="34" charset="0"/>
                <a:ea typeface="Calibri" panose="020F0502020204030204" pitchFamily="34" charset="0"/>
              </a:rPr>
              <a:t>PALČIĆ, VUK I SEDAM KOZLIĆA, TRNORUŽICA 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SAMO SU NEKA OD DJELA NJEMAČKE BRAĆE WILHELMA I JACOBA. NJIHOVO PREZIME JE…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76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6607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2. SERIJA – PITANJE 20: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0" y="1741251"/>
            <a:ext cx="6251111" cy="44675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/>
              <a:t>MONICA, PHOEBE, CHANDLER, RACHEL, JOEY, ROSS ŽIVE </a:t>
            </a:r>
            <a:r>
              <a:rPr lang="en-US" sz="4000" b="1" dirty="0"/>
              <a:t>U KOJEM DIJELU </a:t>
            </a:r>
            <a:r>
              <a:rPr lang="en-US" sz="4000" dirty="0"/>
              <a:t>NEW YORKA?</a:t>
            </a:r>
          </a:p>
        </p:txBody>
      </p:sp>
      <p:pic>
        <p:nvPicPr>
          <p:cNvPr id="6" name="Slika 5" descr="Slika na kojoj se prikazuje obrt, modni dodatak, vijenac, ogrlica&#10;&#10;Opis je automatski generiran">
            <a:extLst>
              <a:ext uri="{FF2B5EF4-FFF2-40B4-BE49-F238E27FC236}">
                <a16:creationId xmlns:a16="http://schemas.microsoft.com/office/drawing/2014/main" id="{2F2818EC-1EE2-4B8F-BF52-4F240D819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7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0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/>
              <a:t>K</a:t>
            </a:r>
            <a:r>
              <a:rPr lang="hr-HR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 2. 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SERIJE…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20911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KOJI NAJRANIJI DATUM MOŽEMO UPOTRIJEBITI U EXCELU? 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1. 1. 1900.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21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NARCISE I PORILUK SIMBOLI SU KOJEG DIJELA UJEDINJENOGA KRALJEVSTVA? </a:t>
            </a:r>
            <a:endParaRPr lang="hr-H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Wales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3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NAVEDI NAZIV TRADICIONALNOGA MAORSKOGA PLESA KOJIM NOVOZELANDSKA RAGBI MOMČAD (ALL BLACKS) ZAPOČINJE SVOJE UTAKMICE. 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haka</a:t>
            </a:r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99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IMPROVIZACIJA JE OSNOVNA ZNAČAJKA KOJE VRSTE GLAZBE? </a:t>
            </a:r>
            <a:endParaRPr lang="hr-HR" sz="4000" dirty="0"/>
          </a:p>
        </p:txBody>
      </p:sp>
      <p:sp>
        <p:nvSpPr>
          <p:cNvPr id="6" name="Rectangle 5"/>
          <p:cNvSpPr/>
          <p:nvPr/>
        </p:nvSpPr>
        <p:spPr>
          <a:xfrm>
            <a:off x="1283221" y="4356115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jazz glazbe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07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193"/>
            <a:ext cx="10651836" cy="28983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MALO LJUDI ZNA DA JE OVA POZNATA HRVATSKA TENISAČICA, ROĐENA U DUBROVNIKU, USPJEŠNO POLAZILA VIŠE RAZREDE NAŠE ŠKOLE. NAJBOLJI PLASMAN NA WTA LJESTVICI BIO JOJ JE 20. MJESTO 2017. GODINE. NJENA FOTOGRAFIJA KRASILA JE NAŠ HODNIK. ONA JE… 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459987" y="4692072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Ana </a:t>
            </a:r>
            <a:r>
              <a:rPr lang="hr-HR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Konjuh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0" y="1137435"/>
            <a:ext cx="4614126" cy="671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1. SERIJA – PITANJE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40" y="2075629"/>
            <a:ext cx="4614126" cy="38063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000" dirty="0"/>
              <a:t>OGLAS VELIKOGA FORMATA IZLOŽEN NA JAVNOME MJESTU NAZIVA SE?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F8E4DB-0C0A-979B-A5C2-F51357DE0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 descr="Slika na kojoj se prikazuje igračka, lutka, pod, sisavac&#10;&#10;Opis je automatski generiran">
            <a:extLst>
              <a:ext uri="{FF2B5EF4-FFF2-40B4-BE49-F238E27FC236}">
                <a16:creationId xmlns:a16="http://schemas.microsoft.com/office/drawing/2014/main" id="{D8B35C84-7629-4915-83B8-39FD3258D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r="14007" b="1"/>
          <a:stretch/>
        </p:blipFill>
        <p:spPr>
          <a:xfrm>
            <a:off x="6304409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095A665B-4943-44B7-845F-FE1121F6C917}"/>
              </a:ext>
            </a:extLst>
          </p:cNvPr>
          <p:cNvSpPr/>
          <p:nvPr/>
        </p:nvSpPr>
        <p:spPr>
          <a:xfrm>
            <a:off x="798440" y="671209"/>
            <a:ext cx="1010905" cy="352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24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399"/>
            <a:ext cx="10515600" cy="345440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PRVI SE PAMTE…</a:t>
            </a:r>
            <a:endParaRPr lang="hr-H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PRVI AMERIČKI PREDSJEDNIK AFROAMERIKANAC 	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PRVA HRVATSKA NOVINARKA, AUTORICA </a:t>
            </a:r>
            <a:r>
              <a:rPr lang="hr-HR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GRIČKE VJEŠTICE	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PRVI PREDSJEDNIK RH 		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PRVI PROGOVORIO HRVATSKIM JEZIKOM U SABORU 1843. GODINE 	</a:t>
            </a:r>
          </a:p>
          <a:p>
            <a:pPr marL="0" indent="0" algn="ctr">
              <a:buNone/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3200" dirty="0"/>
          </a:p>
        </p:txBody>
      </p:sp>
      <p:sp>
        <p:nvSpPr>
          <p:cNvPr id="4" name="Rectangle 3"/>
          <p:cNvSpPr/>
          <p:nvPr/>
        </p:nvSpPr>
        <p:spPr>
          <a:xfrm>
            <a:off x="1191491" y="4876800"/>
            <a:ext cx="9809018" cy="14313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a) Barack Obama, b) Marija Jurić Zagorka, c) Franjo Tuđman, d) Ivan Kukuljević </a:t>
            </a:r>
            <a:r>
              <a:rPr lang="hr-H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Sakcinski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41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ČIME ZAVRŠAVA PROBAVNI SUSTAV PTICA?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nečisnica ili kloaka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19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18: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AKO ĆETE VOLJENU OSOBU U BOŽIĆNO VRIJEME POLJUBITI ISPOD OVE BILJKE, VJERUJE SE DA ĆETE SE VOLJETI ZAUVIJEK. IME BILJKE JE… 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imela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51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i="1" dirty="0">
                <a:latin typeface="Calibri" panose="020F0502020204030204" pitchFamily="34" charset="0"/>
                <a:ea typeface="Calibri" panose="020F0502020204030204" pitchFamily="34" charset="0"/>
              </a:rPr>
              <a:t>PALČIĆ, VUK I SEDAM KOZLIĆA, TRNORUŽICA 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SAMO SU NEKA OD DJELA NJEMAČKE BRAĆE WILHELMA I JACOBA? 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Grimm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7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20: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MONICA, PHOEBE, CHANDLER, RACHEL, JOEY, ROSS ŽIVE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U KOJEM DIJELU 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NEW YORKA?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Manhattan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46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09" y="2794288"/>
            <a:ext cx="10515600" cy="1325563"/>
          </a:xfrm>
        </p:spPr>
        <p:txBody>
          <a:bodyPr/>
          <a:lstStyle/>
          <a:p>
            <a:pPr algn="ctr"/>
            <a:r>
              <a:rPr lang="hr-HR" sz="4000" dirty="0">
                <a:latin typeface="+mn-lt"/>
              </a:rPr>
              <a:t>PRIPETAVANJE…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085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KOLIKO MILIJUNA JELKI SE POSJEČE                         U PREDBOŽIĆNO VRIJEME U EUROPI              SVAKE GODINE?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60 milijuna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441" y="595341"/>
            <a:ext cx="10515600" cy="2496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PJESMA </a:t>
            </a:r>
            <a:r>
              <a:rPr lang="hr-HR" sz="4000" i="1" dirty="0">
                <a:latin typeface="Calibri" panose="020F0502020204030204" pitchFamily="34" charset="0"/>
                <a:ea typeface="Calibri" panose="020F0502020204030204" pitchFamily="34" charset="0"/>
              </a:rPr>
              <a:t>WHITE CHRISTMES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BINGA CROSBYJA, PREMA GUINESSOVOJ KNJIZI, NAJPRODAVANIJI JE SINGL SVIH VREMENA. U KOLIKO RAZLIČITIH OBRADA JE OVA PJESMA POZNATA?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500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BEČ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BERLIN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BERN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GLAVNI SU GRADOVI EUROPSKIH DRŽAVA U KOJIMA JE NJEMAČKI JEDINI ILI JEDAN OD SLUŽBENIH JEZIKA. </a:t>
            </a:r>
          </a:p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KOJI GLAVNI EUROPSKI GRAD NEDOSTAJE</a:t>
            </a:r>
            <a:r>
              <a:rPr lang="hr-HR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098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6600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1. SERIJA – PITANJE 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149813"/>
            <a:ext cx="4620584" cy="39033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/>
              <a:t>S KOJE DVIJE JUŽNOAMERIČKE DRŽAVE BRAZIL               NE GRANIČI?</a:t>
            </a:r>
            <a:r>
              <a:rPr lang="en-US" sz="2200" dirty="0"/>
              <a:t>	</a:t>
            </a:r>
          </a:p>
        </p:txBody>
      </p:sp>
      <p:pic>
        <p:nvPicPr>
          <p:cNvPr id="6" name="Slika 5" descr="Slika na kojoj se prikazuje rođendanska torta, potrepštine za zabavu, igračka, šešir za zabavu&#10;&#10;Opis je automatski generiran">
            <a:extLst>
              <a:ext uri="{FF2B5EF4-FFF2-40B4-BE49-F238E27FC236}">
                <a16:creationId xmlns:a16="http://schemas.microsoft.com/office/drawing/2014/main" id="{984C158B-AE6C-4CDA-BCB9-0D3CEB235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1" r="-1" b="1557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927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284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DOPUNI PREZIMENIMA </a:t>
            </a:r>
            <a:r>
              <a:rPr lang="hr-HR" sz="4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OČEVA:</a:t>
            </a:r>
            <a:endParaRPr lang="hr-H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OTAC HRVATSKE KNJIŽEVNOSTI	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OTAC ATOMSKE BOMBE		</a:t>
            </a:r>
            <a:endParaRPr lang="hr-H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OTAC SUVREMENE KEMIJE 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OTAC </a:t>
            </a:r>
            <a:r>
              <a:rPr lang="hr-HR" sz="4000" i="1" dirty="0">
                <a:latin typeface="Calibri" panose="020F0502020204030204" pitchFamily="34" charset="0"/>
                <a:ea typeface="Calibri" panose="020F0502020204030204" pitchFamily="34" charset="0"/>
              </a:rPr>
              <a:t>NEVERE</a:t>
            </a:r>
            <a:endParaRPr lang="hr-HR" sz="4000" i="1" dirty="0"/>
          </a:p>
        </p:txBody>
      </p:sp>
    </p:spTree>
    <p:extLst>
      <p:ext uri="{BB962C8B-B14F-4D97-AF65-F5344CB8AC3E}">
        <p14:creationId xmlns:p14="http://schemas.microsoft.com/office/powerpoint/2010/main" val="358355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35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</a:rPr>
              <a:t>NAZIV a) IZVOĐAČA b) PJESME</a:t>
            </a:r>
            <a:endParaRPr lang="hr-HR" sz="4000" dirty="0"/>
          </a:p>
        </p:txBody>
      </p:sp>
      <p:pic>
        <p:nvPicPr>
          <p:cNvPr id="1026" name="Picture 2" descr="Wham! Wallpapers - Wallpaper Cave">
            <a:extLst>
              <a:ext uri="{FF2B5EF4-FFF2-40B4-BE49-F238E27FC236}">
                <a16:creationId xmlns:a16="http://schemas.microsoft.com/office/drawing/2014/main" id="{330C3146-B606-4282-99D5-D1E0E100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32" y="2668635"/>
            <a:ext cx="5555136" cy="36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jesma2">
            <a:hlinkClick r:id="" action="ppaction://media"/>
            <a:extLst>
              <a:ext uri="{FF2B5EF4-FFF2-40B4-BE49-F238E27FC236}">
                <a16:creationId xmlns:a16="http://schemas.microsoft.com/office/drawing/2014/main" id="{884AF372-2F10-475E-AF61-06B6C720F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5507" y="2276273"/>
            <a:ext cx="1045420" cy="10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8: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KOLIKO STAKLENIH BOCA OD 1 LITRE NAM JE POTREBNO ZA SPREMANJE 45 KG MEDA?</a:t>
            </a:r>
          </a:p>
          <a:p>
            <a:pPr marL="0" indent="0" algn="ctr">
              <a:buNone/>
            </a:pPr>
            <a:r>
              <a:rPr lang="hr-HR" sz="4000">
                <a:latin typeface="Calibri" panose="020F0502020204030204" pitchFamily="34" charset="0"/>
                <a:ea typeface="Calibri" panose="020F0502020204030204" pitchFamily="34" charset="0"/>
              </a:rPr>
              <a:t> (GUSTOĆA 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MEDA IZNOSI 1.5 G</a:t>
            </a:r>
            <a:r>
              <a:rPr lang="hr-HR" sz="4000">
                <a:latin typeface="Calibri" panose="020F0502020204030204" pitchFamily="34" charset="0"/>
                <a:ea typeface="Calibri" panose="020F0502020204030204" pitchFamily="34" charset="0"/>
              </a:rPr>
              <a:t>/CM3)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48504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1108</Words>
  <Application>Microsoft Office PowerPoint</Application>
  <PresentationFormat>Široki zaslon</PresentationFormat>
  <Paragraphs>138</Paragraphs>
  <Slides>47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ADVENTSKI KVIZ</vt:lpstr>
      <vt:lpstr>1. SERIJA – PITANJE 1:</vt:lpstr>
      <vt:lpstr>1. SERIJA – PITANJE 2:</vt:lpstr>
      <vt:lpstr>1. SERIJA – PITANJE 3:</vt:lpstr>
      <vt:lpstr>1. SERIJA – PITANJE 4:</vt:lpstr>
      <vt:lpstr>1. SERIJA – PITANJE 5:</vt:lpstr>
      <vt:lpstr>1. SERIJA – PITANJE 6:</vt:lpstr>
      <vt:lpstr>1. SERIJA – PITANJE 7:</vt:lpstr>
      <vt:lpstr>1. SERIJA – PITANJE 8:</vt:lpstr>
      <vt:lpstr>1. SERIJA – PITANJE 9:</vt:lpstr>
      <vt:lpstr>1. SERIJA – PITANJE 10:</vt:lpstr>
      <vt:lpstr>PowerPoint prezentacija</vt:lpstr>
      <vt:lpstr>PowerPoint prezentacija</vt:lpstr>
      <vt:lpstr>1. SERIJA – PITANJE 1:</vt:lpstr>
      <vt:lpstr>1. SERIJA – PITANJE 2:</vt:lpstr>
      <vt:lpstr>1. SERIJA – PITANJE 3:</vt:lpstr>
      <vt:lpstr>1. SERIJA – PITANJE 4:</vt:lpstr>
      <vt:lpstr>1. SERIJA – PITANJE 5:</vt:lpstr>
      <vt:lpstr>1. SERIJA – PITANJE 6:</vt:lpstr>
      <vt:lpstr>1. SERIJA – PITANJE 7:</vt:lpstr>
      <vt:lpstr>1. SERIJA – PITANJE 8:</vt:lpstr>
      <vt:lpstr>1. SERIJA – PITANJE 9:</vt:lpstr>
      <vt:lpstr>1. SERIJA – PITANJE 10:</vt:lpstr>
      <vt:lpstr>2. SERIJA – PITANJE 11:</vt:lpstr>
      <vt:lpstr>2. SERIJA – PITANJE 12:</vt:lpstr>
      <vt:lpstr>2. SERIJA – PITANJE 13:</vt:lpstr>
      <vt:lpstr>2. SERIJA – PITANJE 14:</vt:lpstr>
      <vt:lpstr>2. SERIJA – PITANJE 15:</vt:lpstr>
      <vt:lpstr>2. SERIJA – PITANJE 16:</vt:lpstr>
      <vt:lpstr>2. SERIJA – PITANJE 17:</vt:lpstr>
      <vt:lpstr>2. SERIJA – PITANJE 18:</vt:lpstr>
      <vt:lpstr>2. SERIJA – PITANJE 19:</vt:lpstr>
      <vt:lpstr>2. SERIJA – PITANJE 20:</vt:lpstr>
      <vt:lpstr>PowerPoint prezentacija</vt:lpstr>
      <vt:lpstr>2. SERIJA – PITANJE 11:</vt:lpstr>
      <vt:lpstr>2. SERIJA – PITANJE 12:</vt:lpstr>
      <vt:lpstr>2. SERIJA – PITANJE 13:</vt:lpstr>
      <vt:lpstr>2. SERIJA – PITANJE 14:</vt:lpstr>
      <vt:lpstr>2. SERIJA – PITANJE 15:</vt:lpstr>
      <vt:lpstr>2. SERIJA – PITANJE 16:</vt:lpstr>
      <vt:lpstr>2. SERIJA – PITANJE 17:</vt:lpstr>
      <vt:lpstr>2. SERIJA – PITANJE 18:</vt:lpstr>
      <vt:lpstr>2. SERIJA – PITANJE 19:</vt:lpstr>
      <vt:lpstr>2. SERIJA – PITANJE 20:</vt:lpstr>
      <vt:lpstr>PRIPETAVANJE…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ADVENTSKI KVIZ</dc:title>
  <dc:creator>user</dc:creator>
  <cp:lastModifiedBy>Jasminka Kokolić Golubić</cp:lastModifiedBy>
  <cp:revision>49</cp:revision>
  <dcterms:created xsi:type="dcterms:W3CDTF">2023-11-23T08:41:50Z</dcterms:created>
  <dcterms:modified xsi:type="dcterms:W3CDTF">2023-11-27T06:25:59Z</dcterms:modified>
</cp:coreProperties>
</file>