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99" r:id="rId34"/>
    <p:sldId id="27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0" r:id="rId45"/>
    <p:sldId id="302" r:id="rId46"/>
    <p:sldId id="301" r:id="rId47"/>
    <p:sldId id="303" r:id="rId4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47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3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6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74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4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1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920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6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00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82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9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D656-8DA6-49BA-8C79-775126AD8337}" type="datetimeFigureOut">
              <a:rPr lang="hr-HR" smtClean="0"/>
              <a:t>27.11.2023.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72C1-493F-4004-A480-3BF7B9C0A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3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6172"/>
            <a:ext cx="9144000" cy="96511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ADVENTSKI KVIZ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99174"/>
            <a:ext cx="9144000" cy="521075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5. I 6. RAZREDE</a:t>
            </a:r>
          </a:p>
        </p:txBody>
      </p:sp>
      <p:pic>
        <p:nvPicPr>
          <p:cNvPr id="5" name="Slika 4" descr="Slika na kojoj se prikazuje modni dodatak, u dvorani, crveno, pod&#10;&#10;Opis je automatski generiran">
            <a:extLst>
              <a:ext uri="{FF2B5EF4-FFF2-40B4-BE49-F238E27FC236}">
                <a16:creationId xmlns:a16="http://schemas.microsoft.com/office/drawing/2014/main" id="{B3CC9EDC-4BD6-4AAE-9FD2-EBD197CF5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71" y="3954899"/>
            <a:ext cx="1616119" cy="1508136"/>
          </a:xfrm>
          <a:prstGeom prst="rect">
            <a:avLst/>
          </a:prstGeom>
        </p:spPr>
      </p:pic>
      <p:pic>
        <p:nvPicPr>
          <p:cNvPr id="7" name="Slika 6" descr="Slika na kojoj se prikazuje rođendanska torta, potrepštine za zabavu, igračka, šešir za zabavu&#10;&#10;Opis je automatski generiran">
            <a:extLst>
              <a:ext uri="{FF2B5EF4-FFF2-40B4-BE49-F238E27FC236}">
                <a16:creationId xmlns:a16="http://schemas.microsoft.com/office/drawing/2014/main" id="{5D376F85-6349-47C9-BC78-FAFF4B2D0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5" y="1710603"/>
            <a:ext cx="1280162" cy="3746165"/>
          </a:xfrm>
          <a:prstGeom prst="rect">
            <a:avLst/>
          </a:prstGeom>
        </p:spPr>
      </p:pic>
      <p:pic>
        <p:nvPicPr>
          <p:cNvPr id="9" name="Slika 8" descr="Slika na kojoj se prikazuje krug, tirkizno, drveno, plavo&#10;&#10;Opis je automatski generiran">
            <a:extLst>
              <a:ext uri="{FF2B5EF4-FFF2-40B4-BE49-F238E27FC236}">
                <a16:creationId xmlns:a16="http://schemas.microsoft.com/office/drawing/2014/main" id="{A5776501-D64F-456D-86C1-BDBADA11D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65" y="3944403"/>
            <a:ext cx="1471350" cy="1521580"/>
          </a:xfrm>
          <a:prstGeom prst="rect">
            <a:avLst/>
          </a:prstGeom>
        </p:spPr>
      </p:pic>
      <p:pic>
        <p:nvPicPr>
          <p:cNvPr id="11" name="Slika 10" descr="Slika na kojoj se prikazuje prirodni materijal, umjetničko djelo, rukotvorina&#10;&#10;Opis je automatski generiran">
            <a:extLst>
              <a:ext uri="{FF2B5EF4-FFF2-40B4-BE49-F238E27FC236}">
                <a16:creationId xmlns:a16="http://schemas.microsoft.com/office/drawing/2014/main" id="{2FB65138-B0D1-4AFE-9F0B-C7D5E617F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89" y="3944402"/>
            <a:ext cx="1535439" cy="1540401"/>
          </a:xfrm>
          <a:prstGeom prst="rect">
            <a:avLst/>
          </a:prstGeom>
        </p:spPr>
      </p:pic>
      <p:pic>
        <p:nvPicPr>
          <p:cNvPr id="13" name="Slika 12" descr="Slika na kojoj se prikazuje uzorak, tekstil, obrt, pod&#10;&#10;Opis je automatski generiran">
            <a:extLst>
              <a:ext uri="{FF2B5EF4-FFF2-40B4-BE49-F238E27FC236}">
                <a16:creationId xmlns:a16="http://schemas.microsoft.com/office/drawing/2014/main" id="{0E6A498E-5DAE-4781-82E7-716C70631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02" y="3931889"/>
            <a:ext cx="1535439" cy="1531145"/>
          </a:xfrm>
          <a:prstGeom prst="rect">
            <a:avLst/>
          </a:prstGeom>
        </p:spPr>
      </p:pic>
      <p:pic>
        <p:nvPicPr>
          <p:cNvPr id="15" name="Slika 14" descr="Slika na kojoj se prikazuje papir, papirnati proizvod, obrt, Ukrasni papir&#10;&#10;Opis je automatski generiran">
            <a:extLst>
              <a:ext uri="{FF2B5EF4-FFF2-40B4-BE49-F238E27FC236}">
                <a16:creationId xmlns:a16="http://schemas.microsoft.com/office/drawing/2014/main" id="{CB21670C-3A11-4124-BF01-9B956E32BB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28" y="1698948"/>
            <a:ext cx="1404724" cy="1976613"/>
          </a:xfrm>
          <a:prstGeom prst="rect">
            <a:avLst/>
          </a:prstGeom>
        </p:spPr>
      </p:pic>
      <p:pic>
        <p:nvPicPr>
          <p:cNvPr id="17" name="Slika 16" descr="Slika na kojoj se prikazuje Staklenka, Spremnici za skladištenje hrane, poklopac, pokloni za goste na vjenčanju&#10;&#10;Opis je automatski generiran">
            <a:extLst>
              <a:ext uri="{FF2B5EF4-FFF2-40B4-BE49-F238E27FC236}">
                <a16:creationId xmlns:a16="http://schemas.microsoft.com/office/drawing/2014/main" id="{9164CD52-A903-4EE9-A8A3-817B577780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92" y="1723714"/>
            <a:ext cx="1760379" cy="1951847"/>
          </a:xfrm>
          <a:prstGeom prst="rect">
            <a:avLst/>
          </a:prstGeom>
        </p:spPr>
      </p:pic>
      <p:pic>
        <p:nvPicPr>
          <p:cNvPr id="19" name="Slika 18" descr="Slika na kojoj se prikazuje obrt, modni dodatak, vijenac, ogrlica&#10;&#10;Opis je automatski generiran">
            <a:extLst>
              <a:ext uri="{FF2B5EF4-FFF2-40B4-BE49-F238E27FC236}">
                <a16:creationId xmlns:a16="http://schemas.microsoft.com/office/drawing/2014/main" id="{81DDB765-A4C7-4D0A-BE29-7D2BA8B331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23" y="1698948"/>
            <a:ext cx="1327222" cy="197661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78CCEAD3-B5D9-4633-92E4-A211933B3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8" y="3923228"/>
            <a:ext cx="1469569" cy="1539806"/>
          </a:xfrm>
          <a:prstGeom prst="rect">
            <a:avLst/>
          </a:prstGeom>
        </p:spPr>
      </p:pic>
      <p:pic>
        <p:nvPicPr>
          <p:cNvPr id="23" name="Slika 22" descr="Slika na kojoj se prikazuje cvijet, biljka&#10;&#10;Opis je automatski generiran">
            <a:extLst>
              <a:ext uri="{FF2B5EF4-FFF2-40B4-BE49-F238E27FC236}">
                <a16:creationId xmlns:a16="http://schemas.microsoft.com/office/drawing/2014/main" id="{DD9D4A80-8AD5-4AE4-B235-A1C3B9B9BF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0" y="1723714"/>
            <a:ext cx="1492690" cy="1951846"/>
          </a:xfrm>
          <a:prstGeom prst="rect">
            <a:avLst/>
          </a:prstGeom>
        </p:spPr>
      </p:pic>
      <p:pic>
        <p:nvPicPr>
          <p:cNvPr id="25" name="Slika 24" descr="Slika na kojoj se prikazuje Božić, božićno drvce, božićni ukras, keks&#10;&#10;Opis je automatski generiran">
            <a:extLst>
              <a:ext uri="{FF2B5EF4-FFF2-40B4-BE49-F238E27FC236}">
                <a16:creationId xmlns:a16="http://schemas.microsoft.com/office/drawing/2014/main" id="{A127593F-778C-47A7-9588-2841E5833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41" y="1708494"/>
            <a:ext cx="1351878" cy="1975147"/>
          </a:xfrm>
          <a:prstGeom prst="rect">
            <a:avLst/>
          </a:prstGeom>
        </p:spPr>
      </p:pic>
      <p:pic>
        <p:nvPicPr>
          <p:cNvPr id="27" name="Slika 26" descr="Slika na kojoj se prikazuje igračka, pod, u dvorani, drveno&#10;&#10;Opis je automatski generiran">
            <a:extLst>
              <a:ext uri="{FF2B5EF4-FFF2-40B4-BE49-F238E27FC236}">
                <a16:creationId xmlns:a16="http://schemas.microsoft.com/office/drawing/2014/main" id="{2A0453EC-3FFF-45FD-9CCA-FD02B5DF23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3" y="4003658"/>
            <a:ext cx="1378141" cy="1459376"/>
          </a:xfrm>
          <a:prstGeom prst="rect">
            <a:avLst/>
          </a:prstGeom>
        </p:spPr>
      </p:pic>
      <p:pic>
        <p:nvPicPr>
          <p:cNvPr id="29" name="Slika 28" descr="Slika na kojoj se prikazuje u dvorani, Božić, igračka, crveno&#10;&#10;Opis je automatski generiran">
            <a:extLst>
              <a:ext uri="{FF2B5EF4-FFF2-40B4-BE49-F238E27FC236}">
                <a16:creationId xmlns:a16="http://schemas.microsoft.com/office/drawing/2014/main" id="{22B779B2-4F84-4F28-8975-923BFFF7B0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84" y="1698949"/>
            <a:ext cx="1744638" cy="20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9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8935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1. SERIJA – PITANJE 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53506"/>
            <a:ext cx="4620584" cy="139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TKO JE BIO </a:t>
            </a:r>
            <a:r>
              <a:rPr lang="en-US" sz="4000" i="1" dirty="0"/>
              <a:t>ŠAUL</a:t>
            </a:r>
            <a:r>
              <a:rPr lang="en-US" sz="4000" dirty="0"/>
              <a:t>?</a:t>
            </a:r>
          </a:p>
        </p:txBody>
      </p:sp>
      <p:pic>
        <p:nvPicPr>
          <p:cNvPr id="6" name="Slika 5" descr="Slika na kojoj se prikazuje u dvorani, Božić, igračka, crveno&#10;&#10;Opis je automatski generiran">
            <a:extLst>
              <a:ext uri="{FF2B5EF4-FFF2-40B4-BE49-F238E27FC236}">
                <a16:creationId xmlns:a16="http://schemas.microsoft.com/office/drawing/2014/main" id="{863A7B59-C0E6-4820-8F54-E448498C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79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336"/>
            <a:ext cx="4654339" cy="857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1. SERIJA – PITANJE 10: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0162"/>
            <a:ext cx="4683341" cy="420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effectLst/>
              </a:rPr>
              <a:t>NAVEDI NAZIV SVJETSKOG ČUDA KOJE JE DAO SAGRADITI BABILONSKI CAR      NABUKODONOSOR</a:t>
            </a:r>
            <a:endParaRPr lang="en-US" sz="4000" dirty="0"/>
          </a:p>
        </p:txBody>
      </p:sp>
      <p:pic>
        <p:nvPicPr>
          <p:cNvPr id="5" name="Slika 4" descr="Slika na kojoj se prikazuje uzorak, tekstil, obrt, pod&#10;&#10;Opis je automatski generiran">
            <a:extLst>
              <a:ext uri="{FF2B5EF4-FFF2-40B4-BE49-F238E27FC236}">
                <a16:creationId xmlns:a16="http://schemas.microsoft.com/office/drawing/2014/main" id="{83D7CF0F-3C71-4807-A653-A00F954A4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r="5184"/>
          <a:stretch/>
        </p:blipFill>
        <p:spPr>
          <a:xfrm>
            <a:off x="6638988" y="-1"/>
            <a:ext cx="5553012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C2385A-6F3A-07EF-D18E-AA9E680CE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94B55E-EB5A-B230-96EA-54C8AEB1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58827A-DDAE-A009-92D2-4F4452814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/>
              <a:t>K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 1. SERIJE…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9107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/>
              <a:t>TOČNI ODGOVORI:</a:t>
            </a:r>
          </a:p>
        </p:txBody>
      </p:sp>
    </p:spTree>
    <p:extLst>
      <p:ext uri="{BB962C8B-B14F-4D97-AF65-F5344CB8AC3E}">
        <p14:creationId xmlns:p14="http://schemas.microsoft.com/office/powerpoint/2010/main" val="171027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NA KOJOJ GEOGRAFSKOJ DUŽINI I ŠIRINI SE NALAZI ZAGREB?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</a:rPr>
              <a:t>46 stupnjeva SGŠ i 16 stupnjeva IGD</a:t>
            </a:r>
          </a:p>
        </p:txBody>
      </p:sp>
    </p:spTree>
    <p:extLst>
      <p:ext uri="{BB962C8B-B14F-4D97-AF65-F5344CB8AC3E}">
        <p14:creationId xmlns:p14="http://schemas.microsoft.com/office/powerpoint/2010/main" val="381260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ODREDI ROD I BROJ IMENICE </a:t>
            </a:r>
            <a:r>
              <a:rPr lang="hr-HR" sz="4800" i="1" dirty="0"/>
              <a:t>ŠKARE</a:t>
            </a:r>
            <a:r>
              <a:rPr lang="hr-HR" sz="4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ž.r., </a:t>
            </a:r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imenica ima samo množinu – </a:t>
            </a:r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pluralia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tantum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KOJI SU DRUGI NAZIVI ZA:</a:t>
            </a:r>
          </a:p>
          <a:p>
            <a:pPr marL="742950" indent="-742950" algn="ctr">
              <a:buAutoNum type="alphaLcParenR"/>
            </a:pPr>
            <a:r>
              <a:rPr lang="hr-HR" sz="4000" dirty="0"/>
              <a:t>KOLIČNIK</a:t>
            </a:r>
          </a:p>
          <a:p>
            <a:pPr marL="742950" indent="-742950" algn="ctr">
              <a:buAutoNum type="alphaLcParenR"/>
            </a:pPr>
            <a:r>
              <a:rPr lang="hr-HR" sz="4000" dirty="0"/>
              <a:t>UMNOŽAK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kvocijent, b) produkt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8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KAKO SE ZOVE STROJ KOJI PRETVARA  MEHANIČKU U ELEKTRIČNU ENERGIJU?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TOČAN REDOSLIJED BOJA UNUTAR DUGE?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crvena, narančasta, žuta, zelena, plava, ljubičasta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KOJE SU BOJE NA ZASTAVI NJEMAČKE?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crvena, crna i žuta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7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35471AB-6B59-44F2-818B-183347A68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r="-1" b="2164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2800" dirty="0"/>
              <a:t>1. SERIJA – PITANJE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34201"/>
            <a:ext cx="3383604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NA KOJOJ SE  GEOGRAFSKOJ DUŽINI I ŠIRINI NALAZI ZAGREB?</a:t>
            </a:r>
          </a:p>
        </p:txBody>
      </p:sp>
    </p:spTree>
    <p:extLst>
      <p:ext uri="{BB962C8B-B14F-4D97-AF65-F5344CB8AC3E}">
        <p14:creationId xmlns:p14="http://schemas.microsoft.com/office/powerpoint/2010/main" val="296360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K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OJI ENGLESKI NOGOMETNI KLUB IMA HIMNU POD NAZIVOM </a:t>
            </a: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YOU'LL NEVER WALK ALONE</a:t>
            </a:r>
            <a:r>
              <a:rPr lang="hr-HR" sz="4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Liverpool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F.C.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KOLIKO TIPAKA IMA KLAVIR?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2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TKO JE BIO </a:t>
            </a:r>
            <a:r>
              <a:rPr lang="hr-HR" sz="4000" i="1" dirty="0"/>
              <a:t>ŠAUL</a:t>
            </a:r>
            <a:r>
              <a:rPr lang="hr-HR" sz="40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židovski kralj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2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10: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NAVEDI NAZIV SVJETSKOG ČUDA KOJE JE DAO SAGRADITI BABILONSKI CAR      NABUKODONOSOR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314074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Semiramidini viseći vrtovi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4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87" y="195728"/>
            <a:ext cx="3768917" cy="815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SERIJA – PITANJE 11: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87" y="1731331"/>
            <a:ext cx="3665550" cy="38503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 SVOJSTVO VODE OMOGUĆUJE NEKIM KUKCIMA DA SE KREĆU PO NJEZINOJ POVRŠINI?</a:t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Slika 5" descr="Slika na kojoj se prikazuje cvijet, biljka&#10;&#10;Opis je automatski generiran">
            <a:extLst>
              <a:ext uri="{FF2B5EF4-FFF2-40B4-BE49-F238E27FC236}">
                <a16:creationId xmlns:a16="http://schemas.microsoft.com/office/drawing/2014/main" id="{D622B3E9-B333-4EFE-80D4-C5408890E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36" y="643467"/>
            <a:ext cx="42618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4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GLUMAC 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 JURIČIĆ 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POHAĐAO JE OŠ VRBANI.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KOJEM JE SPORTU, VRLO POPULARNOM U KINI,  BRANIO BOJE SVOJE ŠKOLE?</a:t>
            </a:r>
          </a:p>
        </p:txBody>
      </p:sp>
      <p:pic>
        <p:nvPicPr>
          <p:cNvPr id="1026" name="Picture 2" descr="Filip Juricic - Actor - e-TALE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04" y="4305069"/>
            <a:ext cx="3829396" cy="25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7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804152"/>
          </a:xfrm>
        </p:spPr>
        <p:txBody>
          <a:bodyPr anchor="ctr">
            <a:normAutofit/>
          </a:bodyPr>
          <a:lstStyle/>
          <a:p>
            <a:r>
              <a:rPr lang="hr-HR" sz="2800" dirty="0"/>
              <a:t>2. SERIJA – PITANJE 13: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77" y="2519463"/>
            <a:ext cx="10639017" cy="21933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NAZIV ZA 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SUPERKONTINENT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KOJI JE POSTOJAO TIJEKOM ERA PALEOZOIKA I MEZOZOIKA, PRIJE PROCESA RAZDVAJANJA PLOČA U ODVOJENE KONTINENTE.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058420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2800" dirty="0"/>
              <a:t>2. SERIJA – PITANJE 14: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41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 SE NAZIVA PODCRTANI GLAGOLSKI OBLIK U PRIMJERU:</a:t>
            </a:r>
          </a:p>
          <a:p>
            <a:pPr marL="0" indent="0">
              <a:buNone/>
            </a:pPr>
            <a:r>
              <a:rPr lang="hr-HR" sz="4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PJEVAO</a:t>
            </a: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SVOJU PJESMU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hr-HR" sz="4000" dirty="0"/>
          </a:p>
        </p:txBody>
      </p:sp>
      <p:pic>
        <p:nvPicPr>
          <p:cNvPr id="5" name="Slika 4" descr="Slika na kojoj se prikazuje Staklenka, Spremnici za skladištenje hrane, poklopac, pokloni za goste na vjenčanju&#10;&#10;Opis je automatski generiran">
            <a:extLst>
              <a:ext uri="{FF2B5EF4-FFF2-40B4-BE49-F238E27FC236}">
                <a16:creationId xmlns:a16="http://schemas.microsoft.com/office/drawing/2014/main" id="{DCC899A3-0FBF-4F94-B8DA-141E74A6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r="1" b="60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995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vijet, obrt, u dvorani, pod&#10;&#10;Opis je automatski generiran">
            <a:extLst>
              <a:ext uri="{FF2B5EF4-FFF2-40B4-BE49-F238E27FC236}">
                <a16:creationId xmlns:a16="http://schemas.microsoft.com/office/drawing/2014/main" id="{DE0070FB-B520-4EC6-8594-4DA3DE0C5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" r="-1" b="2176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37" y="534284"/>
            <a:ext cx="3822189" cy="1899912"/>
          </a:xfrm>
        </p:spPr>
        <p:txBody>
          <a:bodyPr>
            <a:normAutofit/>
          </a:bodyPr>
          <a:lstStyle/>
          <a:p>
            <a:r>
              <a:rPr lang="hr-HR" sz="2800" dirty="0"/>
              <a:t>2. SERIJA – PITANJE 15: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latin typeface="Calibri" panose="020F0502020204030204" pitchFamily="34" charset="0"/>
              </a:rPr>
              <a:t>8:0=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8583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654423"/>
          </a:xfrm>
        </p:spPr>
        <p:txBody>
          <a:bodyPr anchor="ctr">
            <a:normAutofit/>
          </a:bodyPr>
          <a:lstStyle/>
          <a:p>
            <a:r>
              <a:rPr lang="hr-HR" sz="2800" dirty="0"/>
              <a:t>2. SERIJA – PITANJE 16: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 NAZIVAMO KRETANJE KARAKTERISTIČNO ZA GUŠTERE I ZMIJE PRI KOJEM VUKU TRBUH PO TLU? 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2000" dirty="0"/>
          </a:p>
        </p:txBody>
      </p:sp>
      <p:pic>
        <p:nvPicPr>
          <p:cNvPr id="7" name="Slika 6" descr="Slika na kojoj se prikazuje igračka, šešir, šešir za zabavu, lutka&#10;&#10;Opis je automatski generiran">
            <a:extLst>
              <a:ext uri="{FF2B5EF4-FFF2-40B4-BE49-F238E27FC236}">
                <a16:creationId xmlns:a16="http://schemas.microsoft.com/office/drawing/2014/main" id="{37A34570-7AFE-4920-8C70-C5202A02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r="-1" b="2665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13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722427"/>
          </a:xfrm>
        </p:spPr>
        <p:txBody>
          <a:bodyPr anchor="b">
            <a:normAutofit/>
          </a:bodyPr>
          <a:lstStyle/>
          <a:p>
            <a:r>
              <a:rPr lang="hr-HR" sz="2800" dirty="0"/>
              <a:t>1. SERIJA – PITANJE 2: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ODREDI ROD I BROJ IMENICE </a:t>
            </a:r>
            <a:r>
              <a:rPr lang="hr-HR" sz="4000" i="1" dirty="0"/>
              <a:t>ŠKARE</a:t>
            </a:r>
            <a:r>
              <a:rPr lang="hr-HR" sz="4000" dirty="0"/>
              <a:t>.</a:t>
            </a:r>
          </a:p>
        </p:txBody>
      </p:sp>
      <p:pic>
        <p:nvPicPr>
          <p:cNvPr id="5" name="Slika 4" descr="Slika na kojoj se prikazuje Božić, božićno drvce, božićni ukras, keks&#10;&#10;Opis je automatski generiran">
            <a:extLst>
              <a:ext uri="{FF2B5EF4-FFF2-40B4-BE49-F238E27FC236}">
                <a16:creationId xmlns:a16="http://schemas.microsoft.com/office/drawing/2014/main" id="{CB706B40-5178-48B9-899F-D6C21C463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b="128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491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igračka, lutka, pod, sisavac&#10;&#10;Opis je automatski generiran">
            <a:extLst>
              <a:ext uri="{FF2B5EF4-FFF2-40B4-BE49-F238E27FC236}">
                <a16:creationId xmlns:a16="http://schemas.microsoft.com/office/drawing/2014/main" id="{2D700FD1-2007-4BB4-B524-989B9204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967564"/>
          </a:xfrm>
        </p:spPr>
        <p:txBody>
          <a:bodyPr>
            <a:normAutofit/>
          </a:bodyPr>
          <a:lstStyle/>
          <a:p>
            <a:r>
              <a:rPr lang="hr-HR" sz="2800" dirty="0"/>
              <a:t>2. SERIJA – PITANJE 17: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71" y="2443166"/>
            <a:ext cx="3548974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 U SAD-u KOJI SE NAZIVA </a:t>
            </a:r>
          </a:p>
          <a:p>
            <a:pPr marL="0" indent="0" algn="ctr">
              <a:buNone/>
            </a:pP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WINDY CITY?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312524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IMENA LOPOVA IZ FILMOVA </a:t>
            </a:r>
            <a:r>
              <a:rPr lang="hr-H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 U KUĆI 1 I 2</a:t>
            </a: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  <p:pic>
        <p:nvPicPr>
          <p:cNvPr id="2050" name="Picture 2" descr="Harry and Marv | Super villain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34" y="3158152"/>
            <a:ext cx="4038311" cy="28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C08654B-E36B-4AFA-B034-25A8236D1B28}"/>
              </a:ext>
            </a:extLst>
          </p:cNvPr>
          <p:cNvSpPr/>
          <p:nvPr/>
        </p:nvSpPr>
        <p:spPr>
          <a:xfrm>
            <a:off x="3729318" y="3021106"/>
            <a:ext cx="4563035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084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POGODITE NASLOV PJESME</a:t>
            </a:r>
            <a:endParaRPr lang="hr-HR" sz="4000" dirty="0"/>
          </a:p>
        </p:txBody>
      </p:sp>
      <p:pic>
        <p:nvPicPr>
          <p:cNvPr id="4" name="pjesma1">
            <a:hlinkClick r:id="" action="ppaction://media"/>
            <a:extLst>
              <a:ext uri="{FF2B5EF4-FFF2-40B4-BE49-F238E27FC236}">
                <a16:creationId xmlns:a16="http://schemas.microsoft.com/office/drawing/2014/main" id="{8CBDB6B4-0E99-4683-B7BF-642A685A2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7762" y="3216849"/>
            <a:ext cx="1176475" cy="11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672352"/>
          </a:xfrm>
        </p:spPr>
        <p:txBody>
          <a:bodyPr anchor="ctr">
            <a:normAutofit/>
          </a:bodyPr>
          <a:lstStyle/>
          <a:p>
            <a:r>
              <a:rPr lang="hr-HR" sz="2800" dirty="0"/>
              <a:t>2. SERIJA – PITANJE 20: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PREMA LEGENDI, U KOJOJ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POKRAJINI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KOJE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DRŽAVE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ŽIVI DJED MRAZ? </a:t>
            </a:r>
            <a:endParaRPr lang="hr-HR" sz="4000" dirty="0"/>
          </a:p>
        </p:txBody>
      </p:sp>
      <p:pic>
        <p:nvPicPr>
          <p:cNvPr id="6" name="Slika 5" descr="Slika na kojoj se prikazuje obrt, modni dodatak, vijenac, ogrlica&#10;&#10;Opis je automatski generiran">
            <a:extLst>
              <a:ext uri="{FF2B5EF4-FFF2-40B4-BE49-F238E27FC236}">
                <a16:creationId xmlns:a16="http://schemas.microsoft.com/office/drawing/2014/main" id="{87DB244E-D1AF-48E9-AC32-B13C6DA96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25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95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/>
              <a:t>K</a:t>
            </a:r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 2. 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SERIJE…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20911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SVOJSTVO VODE OMOGUĆUJE NEKIM KUKCIMA DA SE KREĆU PO NJEZINOJ POVRŠINI?</a:t>
            </a:r>
            <a:endParaRPr lang="hr-HR" sz="4000" dirty="0"/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površinska napetost vode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7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GLUMAC 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 JURIČIĆ 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POHAĐAO JE OŠ VRBANI.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KOJEM JE SPORTU, VRLO POPULARNOM U KINI,  BRANIO BOJE SVOJE ŠKOLE?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STOLNI TENIS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4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NAZIV ZA 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SUPERKONTINENT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KOJI JE POSTOJAO TIJEKOM ERA PALEOZOIKA I MEZOZOIKA, PRIJE PROCESA RAZDVAJANJA PLOČA U ODVOJENE KONTINENTE.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Pangea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21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 SE NAZIVA PODCRTANI GLAGOLSKI OBLIK U PRIMJERU: </a:t>
            </a:r>
            <a:r>
              <a:rPr lang="hr-HR" sz="40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PJEVAO</a:t>
            </a: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SVOJU PJESMU.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glagolski pridjev radni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43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7811"/>
            <a:ext cx="10515600" cy="3949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</a:rPr>
              <a:t>8:0=</a:t>
            </a:r>
            <a:endParaRPr lang="hr-HR" sz="4000" dirty="0"/>
          </a:p>
        </p:txBody>
      </p:sp>
      <p:sp>
        <p:nvSpPr>
          <p:cNvPr id="6" name="Rectangle 5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može se izračunati. / nemoguće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090322"/>
          </a:xfrm>
        </p:spPr>
        <p:txBody>
          <a:bodyPr anchor="ctr">
            <a:normAutofit/>
          </a:bodyPr>
          <a:lstStyle/>
          <a:p>
            <a:r>
              <a:rPr lang="hr-HR" sz="2800" dirty="0"/>
              <a:t>1. SERIJA – PITANJE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2168686"/>
            <a:ext cx="5551451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dirty="0"/>
              <a:t>KOJI SU DRUGI NAZIVI ZA:</a:t>
            </a:r>
          </a:p>
          <a:p>
            <a:pPr marL="742950" indent="-742950">
              <a:buAutoNum type="alphaLcParenR"/>
            </a:pPr>
            <a:r>
              <a:rPr lang="hr-HR" sz="4000" dirty="0"/>
              <a:t>KOLIČNIK</a:t>
            </a:r>
          </a:p>
          <a:p>
            <a:pPr marL="742950" indent="-742950">
              <a:buAutoNum type="alphaLcParenR"/>
            </a:pPr>
            <a:r>
              <a:rPr lang="hr-HR" sz="4000" dirty="0"/>
              <a:t>UMNOŽAK</a:t>
            </a:r>
          </a:p>
        </p:txBody>
      </p:sp>
      <p:pic>
        <p:nvPicPr>
          <p:cNvPr id="5" name="Slika 4" descr="Slika na kojoj se prikazuje rođendanska torta, potrepštine za zabavu, igračka, šešir za zabavu&#10;&#10;Opis je automatski generiran">
            <a:extLst>
              <a:ext uri="{FF2B5EF4-FFF2-40B4-BE49-F238E27FC236}">
                <a16:creationId xmlns:a16="http://schemas.microsoft.com/office/drawing/2014/main" id="{C27676E7-59F1-4094-AA12-FAD629AEEE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2" r="-1" b="1462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2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 NAZIVAMO KRETANJE KARAKTERISTIČNO ZA GUŠTERE I ZMIJE PRI KOJEM VUKU TRBUH PO TLU? 	 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gmizanje</a:t>
            </a:r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5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 U SAD-u KOJI SE NAZIVA </a:t>
            </a:r>
          </a:p>
          <a:p>
            <a:pPr marL="0" indent="0" algn="ctr">
              <a:buNone/>
            </a:pP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WINDY CITY?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Chicago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48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IMENA LOPOVA IZ FILMOVA </a:t>
            </a:r>
            <a:r>
              <a:rPr lang="hr-H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 U KUĆI 1 I 2</a:t>
            </a:r>
            <a:r>
              <a:rPr lang="hr-HR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Marv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Harry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2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19: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POGODITE NASLOV PJESME</a:t>
            </a: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Claus is </a:t>
            </a:r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coming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Town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90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2. SERIJA – PITANJE 20: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PREMA LEGENDI, U KOJOJ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POKRAJINI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KOJE </a:t>
            </a:r>
            <a:r>
              <a:rPr lang="hr-HR" sz="4000" b="1" dirty="0">
                <a:latin typeface="Calibri" panose="020F0502020204030204" pitchFamily="34" charset="0"/>
                <a:ea typeface="Calibri" panose="020F0502020204030204" pitchFamily="34" charset="0"/>
              </a:rPr>
              <a:t>DRŽAVE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 ŽIVI DJED MRAZ?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191491" y="4335095"/>
            <a:ext cx="9809018" cy="17456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 Laponija, b) Finska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1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/>
              <a:t>PRIPETAVANJE…</a:t>
            </a:r>
          </a:p>
        </p:txBody>
      </p:sp>
    </p:spTree>
    <p:extLst>
      <p:ext uri="{BB962C8B-B14F-4D97-AF65-F5344CB8AC3E}">
        <p14:creationId xmlns:p14="http://schemas.microsoft.com/office/powerpoint/2010/main" val="517246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NA KOLIKOJ SE POVRŠINI PROSTIRE NAŠA ŠKOLA (U METRIMA KVADRATNIM)?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13.382 m²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</a:rPr>
              <a:t>NA KOLIKO DRŽAVNIH SMOTRI SU SUDJELOVALI UČENICI ŠSD VRBA (OŠ VRBANI)? </a:t>
            </a:r>
            <a:endParaRPr lang="hr-HR" sz="4000" dirty="0"/>
          </a:p>
        </p:txBody>
      </p:sp>
      <p:sp>
        <p:nvSpPr>
          <p:cNvPr id="5" name="Rectangle 4"/>
          <p:cNvSpPr/>
          <p:nvPr/>
        </p:nvSpPr>
        <p:spPr>
          <a:xfrm>
            <a:off x="1293732" y="4229991"/>
            <a:ext cx="9809018" cy="174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4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2800" dirty="0"/>
              <a:t>1. SERIJA – PITANJE 4: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4000" dirty="0"/>
              <a:t>KAKO SE ZOVE STROJ KOJI PRETVARA  MEHANIČKU U ELEKTRIČNU ENERGIJU?</a:t>
            </a:r>
          </a:p>
        </p:txBody>
      </p:sp>
      <p:pic>
        <p:nvPicPr>
          <p:cNvPr id="5" name="Slika 4" descr="Slika na kojoj se prikazuje obrt, Kreativne umjetnosti, u dvorani, crveno&#10;&#10;Opis je automatski generiran">
            <a:extLst>
              <a:ext uri="{FF2B5EF4-FFF2-40B4-BE49-F238E27FC236}">
                <a16:creationId xmlns:a16="http://schemas.microsoft.com/office/drawing/2014/main" id="{84037476-B44D-4BD5-8383-4F0E86A11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21" y="640080"/>
            <a:ext cx="560587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8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1. SERIJA – PITANJE 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TOČAN REDOSLIJED BOJA UNUTAR DUGE?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54103">
            <a:off x="5190086" y="3538995"/>
            <a:ext cx="1904631" cy="18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0407" y="743448"/>
            <a:ext cx="3973385" cy="66706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1. SERIJA – PITANJE 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407" y="2459966"/>
            <a:ext cx="3973386" cy="246223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KOJE SU BOJE NA ZASTAVI NJEMAČKE?</a:t>
            </a:r>
          </a:p>
        </p:txBody>
      </p:sp>
      <p:pic>
        <p:nvPicPr>
          <p:cNvPr id="7" name="Slika 6" descr="Slika na kojoj se prikazuje krug, tirkizno, drveno, plavo&#10;&#10;Opis je automatski generiran">
            <a:extLst>
              <a:ext uri="{FF2B5EF4-FFF2-40B4-BE49-F238E27FC236}">
                <a16:creationId xmlns:a16="http://schemas.microsoft.com/office/drawing/2014/main" id="{8A7DFDE5-4317-4535-970B-FDEB66F5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" r="-3" b="4363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5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090322"/>
          </a:xfrm>
        </p:spPr>
        <p:txBody>
          <a:bodyPr anchor="ctr">
            <a:normAutofit/>
          </a:bodyPr>
          <a:lstStyle/>
          <a:p>
            <a:r>
              <a:rPr lang="hr-HR" sz="2800" dirty="0"/>
              <a:t>1. SERIJA – PITANJE 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2022009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4000" dirty="0"/>
              <a:t>K</a:t>
            </a:r>
            <a:r>
              <a:rPr lang="hr-H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OJI ENGLESKI NOGOMETNI KLUB IMA HIMNU POD NAZIVOM </a:t>
            </a:r>
            <a:r>
              <a:rPr lang="hr-HR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YOU'LL NEVER WALK ALONE</a:t>
            </a:r>
            <a:r>
              <a:rPr lang="hr-HR" sz="4000" dirty="0"/>
              <a:t>?</a:t>
            </a:r>
          </a:p>
        </p:txBody>
      </p:sp>
      <p:pic>
        <p:nvPicPr>
          <p:cNvPr id="5" name="Slika 4" descr="Slika na kojoj se prikazuje Božić, svijeća, božićni ukras, ukras&#10;&#10;Opis je automatski generiran">
            <a:extLst>
              <a:ext uri="{FF2B5EF4-FFF2-40B4-BE49-F238E27FC236}">
                <a16:creationId xmlns:a16="http://schemas.microsoft.com/office/drawing/2014/main" id="{9AA57CEB-D9E9-4762-9C63-6FF21292D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r="17448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8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1" y="643467"/>
            <a:ext cx="4620584" cy="7754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1. SERIJA – PITANJE 8: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11" y="2062429"/>
            <a:ext cx="6265783" cy="12301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000" dirty="0"/>
              <a:t>KOLIKO TIPAKA IMA KLAVIR?</a:t>
            </a:r>
          </a:p>
        </p:txBody>
      </p:sp>
      <p:pic>
        <p:nvPicPr>
          <p:cNvPr id="7" name="Slika 6" descr="Slika na kojoj se prikazuje papir, papirnati proizvod, obrt, Ukrasni papir&#10;&#10;Opis je automatski generiran">
            <a:extLst>
              <a:ext uri="{FF2B5EF4-FFF2-40B4-BE49-F238E27FC236}">
                <a16:creationId xmlns:a16="http://schemas.microsoft.com/office/drawing/2014/main" id="{F011939C-309F-450F-AB7D-D6EA7D2D4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r="1" b="893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504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849</Words>
  <Application>Microsoft Office PowerPoint</Application>
  <PresentationFormat>Široki zaslon</PresentationFormat>
  <Paragraphs>127</Paragraphs>
  <Slides>47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ADVENTSKI KVIZ</vt:lpstr>
      <vt:lpstr>1. SERIJA – PITANJE 1:</vt:lpstr>
      <vt:lpstr>1. SERIJA – PITANJE 2:</vt:lpstr>
      <vt:lpstr>1. SERIJA – PITANJE 3:</vt:lpstr>
      <vt:lpstr>1. SERIJA – PITANJE 4:</vt:lpstr>
      <vt:lpstr>1. SERIJA – PITANJE 5:</vt:lpstr>
      <vt:lpstr>1. SERIJA – PITANJE 6:</vt:lpstr>
      <vt:lpstr>1. SERIJA – PITANJE 7:</vt:lpstr>
      <vt:lpstr>1. SERIJA – PITANJE 8:</vt:lpstr>
      <vt:lpstr>1. SERIJA – PITANJE 9:</vt:lpstr>
      <vt:lpstr>1. SERIJA – PITANJE 10:</vt:lpstr>
      <vt:lpstr>PowerPoint prezentacija</vt:lpstr>
      <vt:lpstr>PowerPoint prezentacija</vt:lpstr>
      <vt:lpstr>1. SERIJA – PITANJE 1:</vt:lpstr>
      <vt:lpstr>1. SERIJA – PITANJE 2:</vt:lpstr>
      <vt:lpstr>1. SERIJA – PITANJE 3:</vt:lpstr>
      <vt:lpstr>1. SERIJA – PITANJE 4:</vt:lpstr>
      <vt:lpstr>1. SERIJA – PITANJE 5:</vt:lpstr>
      <vt:lpstr>1. SERIJA – PITANJE 6:</vt:lpstr>
      <vt:lpstr>1. SERIJA – PITANJE 7:</vt:lpstr>
      <vt:lpstr>1. SERIJA – PITANJE 8:</vt:lpstr>
      <vt:lpstr>1. SERIJA – PITANJE 9:</vt:lpstr>
      <vt:lpstr>1. SERIJA – PITANJE 10:</vt:lpstr>
      <vt:lpstr>2. SERIJA – PITANJE 11:</vt:lpstr>
      <vt:lpstr>2. SERIJA – PITANJE 12:</vt:lpstr>
      <vt:lpstr>2. SERIJA – PITANJE 13:</vt:lpstr>
      <vt:lpstr>2. SERIJA – PITANJE 14:</vt:lpstr>
      <vt:lpstr>2. SERIJA – PITANJE 15:</vt:lpstr>
      <vt:lpstr>2. SERIJA – PITANJE 16:</vt:lpstr>
      <vt:lpstr>2. SERIJA – PITANJE 17:</vt:lpstr>
      <vt:lpstr>2. SERIJA – PITANJE 18:</vt:lpstr>
      <vt:lpstr>2. SERIJA – PITANJE 19:</vt:lpstr>
      <vt:lpstr>2. SERIJA – PITANJE 20:</vt:lpstr>
      <vt:lpstr>PowerPoint prezentacija</vt:lpstr>
      <vt:lpstr>2. SERIJA – PITANJE 11:</vt:lpstr>
      <vt:lpstr>2. SERIJA – PITANJE 12:</vt:lpstr>
      <vt:lpstr>2. SERIJA – PITANJE 13:</vt:lpstr>
      <vt:lpstr>2. SERIJA – PITANJE 14:</vt:lpstr>
      <vt:lpstr>2. SERIJA – PITANJE 15:</vt:lpstr>
      <vt:lpstr>2. SERIJA – PITANJE 16:</vt:lpstr>
      <vt:lpstr>2. SERIJA – PITANJE 17:</vt:lpstr>
      <vt:lpstr>2. SERIJA – PITANJE 18:</vt:lpstr>
      <vt:lpstr>2. SERIJA – PITANJE 19:</vt:lpstr>
      <vt:lpstr>2. SERIJA – PITANJE 20: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ADVENTSKI KVIZ</dc:title>
  <dc:creator>user</dc:creator>
  <cp:lastModifiedBy>Jasminka Kokolić Golubić</cp:lastModifiedBy>
  <cp:revision>33</cp:revision>
  <dcterms:created xsi:type="dcterms:W3CDTF">2023-11-23T08:41:50Z</dcterms:created>
  <dcterms:modified xsi:type="dcterms:W3CDTF">2023-11-27T06:21:14Z</dcterms:modified>
</cp:coreProperties>
</file>